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58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5" r:id="rId17"/>
    <p:sldId id="313" r:id="rId18"/>
    <p:sldId id="314" r:id="rId19"/>
    <p:sldId id="298" r:id="rId20"/>
    <p:sldId id="300" r:id="rId21"/>
    <p:sldId id="28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174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15DA-83C9-4F7C-B110-8878C3CBAAE7}" type="datetimeFigureOut">
              <a:rPr lang="nl-NL" smtClean="0"/>
              <a:t>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AEC3-1DF8-4D79-B24C-0C2491666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8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ps.gov/media/video/view.htm?id=C7DE1F76-EF40-76C7-7AB58096C44723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CCE43-E342-4D79-825C-F105769C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50" y="541964"/>
            <a:ext cx="4768938" cy="3818667"/>
          </a:xfrm>
        </p:spPr>
        <p:txBody>
          <a:bodyPr>
            <a:normAutofit/>
          </a:bodyPr>
          <a:lstStyle/>
          <a:p>
            <a:pPr algn="l"/>
            <a:r>
              <a:rPr lang="nl-NL" sz="4200"/>
              <a:t>Microbiologie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075FE6-5D46-406B-9A4C-401E68908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50" y="4700659"/>
            <a:ext cx="4334664" cy="160422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Les 4: Groei van bacteriën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erson using microscope">
            <a:extLst>
              <a:ext uri="{FF2B5EF4-FFF2-40B4-BE49-F238E27FC236}">
                <a16:creationId xmlns:a16="http://schemas.microsoft.com/office/drawing/2014/main" id="{78A08EC0-E516-4207-9B0B-7F44D3CA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8" r="36029"/>
          <a:stretch/>
        </p:blipFill>
        <p:spPr>
          <a:xfrm>
            <a:off x="6222420" y="541964"/>
            <a:ext cx="5309759" cy="57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297713"/>
            <a:ext cx="10536865" cy="1071914"/>
          </a:xfrm>
        </p:spPr>
        <p:txBody>
          <a:bodyPr/>
          <a:lstStyle/>
          <a:p>
            <a:r>
              <a:rPr lang="nl-NL" dirty="0"/>
              <a:t>Factoren van invloed op 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6" y="1369627"/>
            <a:ext cx="5660064" cy="536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Zuurstofspanning </a:t>
            </a:r>
          </a:p>
          <a:p>
            <a:pPr marL="0" indent="0">
              <a:buNone/>
            </a:pPr>
            <a:r>
              <a:rPr lang="nl-NL" i="1" dirty="0">
                <a:ea typeface="+mn-lt"/>
                <a:cs typeface="+mn-lt"/>
              </a:rPr>
              <a:t>Wat zouden we kunnen bedoelen met zuurstof</a:t>
            </a:r>
            <a:r>
              <a:rPr lang="nl-NL" i="1" u="sng" dirty="0">
                <a:ea typeface="+mn-lt"/>
                <a:cs typeface="+mn-lt"/>
              </a:rPr>
              <a:t>spanning</a:t>
            </a:r>
            <a:r>
              <a:rPr lang="nl-NL" i="1" dirty="0">
                <a:ea typeface="+mn-lt"/>
                <a:cs typeface="+mn-lt"/>
              </a:rPr>
              <a:t>? </a:t>
            </a:r>
          </a:p>
          <a:p>
            <a:pPr marL="0" indent="0">
              <a:buNone/>
            </a:pPr>
            <a:endParaRPr lang="nl-NL" i="1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Obligaat </a:t>
            </a:r>
            <a:r>
              <a:rPr lang="nl-NL" b="1" dirty="0">
                <a:ea typeface="+mn-lt"/>
                <a:cs typeface="+mn-lt"/>
              </a:rPr>
              <a:t>aeroob</a:t>
            </a:r>
            <a:r>
              <a:rPr lang="nl-NL" dirty="0">
                <a:ea typeface="+mn-lt"/>
                <a:cs typeface="+mn-lt"/>
              </a:rPr>
              <a:t> (uitsluitend met zuurstof)</a:t>
            </a:r>
          </a:p>
          <a:p>
            <a:r>
              <a:rPr lang="nl-NL" dirty="0">
                <a:ea typeface="+mn-lt"/>
                <a:cs typeface="+mn-lt"/>
              </a:rPr>
              <a:t>Obligaat </a:t>
            </a:r>
            <a:r>
              <a:rPr lang="nl-NL" b="1" dirty="0">
                <a:ea typeface="+mn-lt"/>
                <a:cs typeface="+mn-lt"/>
              </a:rPr>
              <a:t>anaeroob</a:t>
            </a:r>
            <a:r>
              <a:rPr lang="nl-NL" dirty="0">
                <a:ea typeface="+mn-lt"/>
                <a:cs typeface="+mn-lt"/>
              </a:rPr>
              <a:t> (uitsluitend zonder zuurstof) </a:t>
            </a:r>
          </a:p>
          <a:p>
            <a:r>
              <a:rPr lang="nl-NL" dirty="0">
                <a:ea typeface="+mn-lt"/>
                <a:cs typeface="+mn-lt"/>
              </a:rPr>
              <a:t>Facultatief anaeroob (met en zonder zuurstof)</a:t>
            </a:r>
          </a:p>
          <a:p>
            <a:pPr lvl="1"/>
            <a:r>
              <a:rPr lang="nl-NL" dirty="0">
                <a:ea typeface="+mn-lt"/>
                <a:cs typeface="+mn-lt"/>
              </a:rPr>
              <a:t>Voorkeur?</a:t>
            </a:r>
          </a:p>
          <a:p>
            <a:pPr lvl="1"/>
            <a:r>
              <a:rPr lang="nl-NL" dirty="0">
                <a:ea typeface="+mn-lt"/>
                <a:cs typeface="+mn-lt"/>
              </a:rPr>
              <a:t>Bijvoorbeeld gist fermenteert zonder O2 glucose tot ethanol, maar met O2 geoxideerd tot CO2 en H2O</a:t>
            </a:r>
          </a:p>
          <a:p>
            <a:r>
              <a:rPr lang="nl-NL" dirty="0">
                <a:ea typeface="+mn-lt"/>
                <a:cs typeface="+mn-lt"/>
              </a:rPr>
              <a:t>Micro-</a:t>
            </a:r>
            <a:r>
              <a:rPr lang="nl-NL" dirty="0" err="1">
                <a:ea typeface="+mn-lt"/>
                <a:cs typeface="+mn-lt"/>
              </a:rPr>
              <a:t>aerofielen</a:t>
            </a:r>
            <a:r>
              <a:rPr lang="nl-NL" dirty="0">
                <a:ea typeface="+mn-lt"/>
                <a:cs typeface="+mn-lt"/>
              </a:rPr>
              <a:t> (lage zuurstofspanning) </a:t>
            </a:r>
          </a:p>
        </p:txBody>
      </p:sp>
      <p:pic>
        <p:nvPicPr>
          <p:cNvPr id="5122" name="Picture 2" descr="Aeroob - Wikipedia">
            <a:extLst>
              <a:ext uri="{FF2B5EF4-FFF2-40B4-BE49-F238E27FC236}">
                <a16:creationId xmlns:a16="http://schemas.microsoft.com/office/drawing/2014/main" id="{45C983A3-13EB-42CF-A16B-2C19CDD1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1" y="2287975"/>
            <a:ext cx="5888111" cy="35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4D380E9-C8B6-4860-877A-B236206B524C}"/>
              </a:ext>
            </a:extLst>
          </p:cNvPr>
          <p:cNvSpPr/>
          <p:nvPr/>
        </p:nvSpPr>
        <p:spPr>
          <a:xfrm>
            <a:off x="7219507" y="2211572"/>
            <a:ext cx="1137684" cy="3795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B4AAB5D-BE2F-4C50-B0EB-1D3C0400A2E7}"/>
              </a:ext>
            </a:extLst>
          </p:cNvPr>
          <p:cNvSpPr/>
          <p:nvPr/>
        </p:nvSpPr>
        <p:spPr>
          <a:xfrm>
            <a:off x="6012711" y="2211572"/>
            <a:ext cx="1137684" cy="3795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60E5463-68AE-441E-B80D-F7C6DA0F440C}"/>
              </a:ext>
            </a:extLst>
          </p:cNvPr>
          <p:cNvSpPr/>
          <p:nvPr/>
        </p:nvSpPr>
        <p:spPr>
          <a:xfrm>
            <a:off x="8426303" y="2211572"/>
            <a:ext cx="1137684" cy="3795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53F223D-D848-4612-A254-DB484AF507E0}"/>
              </a:ext>
            </a:extLst>
          </p:cNvPr>
          <p:cNvSpPr/>
          <p:nvPr/>
        </p:nvSpPr>
        <p:spPr>
          <a:xfrm>
            <a:off x="9631934" y="2211572"/>
            <a:ext cx="1137684" cy="3795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ECD8D01-A8FE-46DF-A00A-63BDF052967E}"/>
              </a:ext>
            </a:extLst>
          </p:cNvPr>
          <p:cNvSpPr/>
          <p:nvPr/>
        </p:nvSpPr>
        <p:spPr>
          <a:xfrm>
            <a:off x="10837565" y="2211571"/>
            <a:ext cx="1137684" cy="3795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9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Factoren van invloed op 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80" y="2009554"/>
            <a:ext cx="5635256" cy="484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Osmotische waarde </a:t>
            </a:r>
            <a:endParaRPr lang="nl-NL" b="1" dirty="0">
              <a:ea typeface="+mn-lt"/>
              <a:cs typeface="+mn-lt"/>
            </a:endParaRPr>
          </a:p>
          <a:p>
            <a:r>
              <a:rPr lang="nl-NL" dirty="0"/>
              <a:t>De osmotische waarde geeft aan hoeveel </a:t>
            </a:r>
            <a:r>
              <a:rPr lang="nl-NL" b="1" dirty="0"/>
              <a:t>opgeloste stoffen </a:t>
            </a:r>
            <a:r>
              <a:rPr lang="nl-NL" dirty="0"/>
              <a:t>aanwezig zijn in een bepaalde vloeistof.</a:t>
            </a:r>
          </a:p>
          <a:p>
            <a:r>
              <a:rPr lang="nl-NL" dirty="0"/>
              <a:t>Optimale is een </a:t>
            </a:r>
            <a:r>
              <a:rPr lang="nl-NL" b="1" dirty="0"/>
              <a:t>isotoon</a:t>
            </a:r>
            <a:r>
              <a:rPr lang="nl-NL" dirty="0"/>
              <a:t> milieu</a:t>
            </a:r>
          </a:p>
          <a:p>
            <a:pPr lvl="1"/>
            <a:r>
              <a:rPr lang="nl-NL" dirty="0"/>
              <a:t>Milieu met lage osmotische waarde =&gt; bacterie neemt water op</a:t>
            </a:r>
          </a:p>
          <a:p>
            <a:pPr lvl="1"/>
            <a:r>
              <a:rPr lang="nl-NL" dirty="0"/>
              <a:t>Milieu met hoge </a:t>
            </a:r>
            <a:r>
              <a:rPr lang="nl-NL" dirty="0" err="1"/>
              <a:t>osmotsiche</a:t>
            </a:r>
            <a:r>
              <a:rPr lang="nl-NL" dirty="0"/>
              <a:t> waarde =&gt; bacterie droogt uit en gaat dood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758C00-3E50-445D-9AD3-73BF9D40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81993"/>
            <a:ext cx="6095999" cy="284992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C04E10B-0DF8-4586-8AA3-A50A71B5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60" y="1915557"/>
            <a:ext cx="4629560" cy="44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Groeifasen van bacteriën </a:t>
            </a:r>
          </a:p>
        </p:txBody>
      </p:sp>
      <p:pic>
        <p:nvPicPr>
          <p:cNvPr id="7" name="Tijdelijke aanduiding voor inhoud 6" descr="Afbeelding met kaart, vogel&#10;&#10;Automatisch gegenereerde beschrijving">
            <a:extLst>
              <a:ext uri="{FF2B5EF4-FFF2-40B4-BE49-F238E27FC236}">
                <a16:creationId xmlns:a16="http://schemas.microsoft.com/office/drawing/2014/main" id="{D9F5C9CC-FF94-4B18-B935-0BBA44DF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856" y="1615432"/>
            <a:ext cx="8963247" cy="4709167"/>
          </a:xfrm>
        </p:spPr>
      </p:pic>
    </p:spTree>
    <p:extLst>
      <p:ext uri="{BB962C8B-B14F-4D97-AF65-F5344CB8AC3E}">
        <p14:creationId xmlns:p14="http://schemas.microsoft.com/office/powerpoint/2010/main" val="106955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Groeifasen van bacteriën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556E5-53C9-4D4B-BDE8-A4AE3EAC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2009553"/>
            <a:ext cx="5816009" cy="4024424"/>
          </a:xfrm>
        </p:spPr>
        <p:txBody>
          <a:bodyPr/>
          <a:lstStyle/>
          <a:p>
            <a:r>
              <a:rPr lang="nl-NL" b="1" dirty="0"/>
              <a:t>Lag-fase</a:t>
            </a:r>
          </a:p>
          <a:p>
            <a:pPr lvl="1"/>
            <a:r>
              <a:rPr lang="nl-NL" dirty="0"/>
              <a:t>Periode voorafgaand aan de werkelijke vermeerdering van aantal cellen</a:t>
            </a:r>
          </a:p>
          <a:p>
            <a:r>
              <a:rPr lang="nl-NL" b="1" dirty="0"/>
              <a:t>Logaritmische fase</a:t>
            </a:r>
          </a:p>
          <a:p>
            <a:pPr lvl="1"/>
            <a:r>
              <a:rPr lang="nl-NL" dirty="0"/>
              <a:t>Aantal levende cellen neemt toe met een logaritmisch verband</a:t>
            </a:r>
          </a:p>
          <a:p>
            <a:r>
              <a:rPr lang="nl-NL" b="1" dirty="0"/>
              <a:t>Stationaire fase</a:t>
            </a:r>
          </a:p>
          <a:p>
            <a:pPr lvl="1"/>
            <a:r>
              <a:rPr lang="nl-NL" dirty="0"/>
              <a:t>Aantal levende cellen per ml blijft constant</a:t>
            </a:r>
          </a:p>
          <a:p>
            <a:r>
              <a:rPr lang="nl-NL" b="1" dirty="0"/>
              <a:t>Afstervingsfase</a:t>
            </a:r>
          </a:p>
          <a:p>
            <a:pPr lvl="1"/>
            <a:r>
              <a:rPr lang="nl-NL" dirty="0"/>
              <a:t>Aantal levende cellen per ml neemt af</a:t>
            </a:r>
          </a:p>
        </p:txBody>
      </p:sp>
      <p:pic>
        <p:nvPicPr>
          <p:cNvPr id="6" name="Tijdelijke aanduiding voor inhoud 6" descr="Afbeelding met kaart, vogel&#10;&#10;Automatisch gegenereerde beschrijving">
            <a:extLst>
              <a:ext uri="{FF2B5EF4-FFF2-40B4-BE49-F238E27FC236}">
                <a16:creationId xmlns:a16="http://schemas.microsoft.com/office/drawing/2014/main" id="{B2900860-DAFC-4D7E-878C-A5D21A0F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31" y="2448590"/>
            <a:ext cx="6618020" cy="3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8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Lag-fase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556E5-53C9-4D4B-BDE8-A4AE3EAC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6" y="1605516"/>
            <a:ext cx="6741042" cy="5252483"/>
          </a:xfrm>
        </p:spPr>
        <p:txBody>
          <a:bodyPr>
            <a:normAutofit fontScale="92500"/>
          </a:bodyPr>
          <a:lstStyle/>
          <a:p>
            <a:r>
              <a:rPr lang="nl-NL" dirty="0"/>
              <a:t>Lag = vertragen of treuzelen</a:t>
            </a:r>
          </a:p>
          <a:p>
            <a:r>
              <a:rPr lang="nl-NL" dirty="0" err="1"/>
              <a:t>Lagfase</a:t>
            </a:r>
            <a:r>
              <a:rPr lang="nl-NL" dirty="0"/>
              <a:t> = aanpassingsfase</a:t>
            </a:r>
          </a:p>
          <a:p>
            <a:r>
              <a:rPr lang="nl-NL" dirty="0">
                <a:ea typeface="+mn-lt"/>
                <a:cs typeface="+mn-lt"/>
              </a:rPr>
              <a:t>Weinig tot geen toename van aantal cellen</a:t>
            </a:r>
          </a:p>
          <a:p>
            <a:r>
              <a:rPr lang="nl-NL" dirty="0"/>
              <a:t>Volume bacteriecel neemt toe (einde </a:t>
            </a:r>
            <a:r>
              <a:rPr lang="nl-NL" dirty="0" err="1"/>
              <a:t>lagfase</a:t>
            </a:r>
            <a:r>
              <a:rPr lang="nl-NL" dirty="0"/>
              <a:t>) door aanmaak van macromoleculen zoals ATP (energie), ribosomen (eiwitsynthese), enzymen (biochemische processen).</a:t>
            </a:r>
          </a:p>
          <a:p>
            <a:endParaRPr lang="nl-NL" dirty="0"/>
          </a:p>
          <a:p>
            <a:r>
              <a:rPr lang="nl-NL" dirty="0"/>
              <a:t>De duur van de </a:t>
            </a:r>
            <a:r>
              <a:rPr lang="nl-NL" dirty="0" err="1"/>
              <a:t>lagfase</a:t>
            </a:r>
            <a:r>
              <a:rPr lang="nl-NL" dirty="0"/>
              <a:t> is afhankelijk van:</a:t>
            </a:r>
          </a:p>
          <a:p>
            <a:pPr lvl="1"/>
            <a:r>
              <a:rPr lang="nl-NL" dirty="0"/>
              <a:t>De conditie van het m.o. (hoeveelheid </a:t>
            </a:r>
            <a:r>
              <a:rPr lang="nl-NL" dirty="0" err="1"/>
              <a:t>reperatiewerkzaamheden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Verschil in medium/milieu voor en na het overenten</a:t>
            </a:r>
          </a:p>
          <a:p>
            <a:pPr lvl="2"/>
            <a:r>
              <a:rPr lang="nl-NL" dirty="0"/>
              <a:t>=&gt; bv van rijk naar arm milieu geeft langere </a:t>
            </a:r>
            <a:r>
              <a:rPr lang="nl-NL" dirty="0" err="1"/>
              <a:t>lagfase</a:t>
            </a:r>
            <a:r>
              <a:rPr lang="nl-NL" dirty="0"/>
              <a:t> door meer benodigde aanmaak van moleculen</a:t>
            </a:r>
          </a:p>
          <a:p>
            <a:pPr lvl="1"/>
            <a:r>
              <a:rPr lang="nl-NL" dirty="0"/>
              <a:t>De temperatuur</a:t>
            </a:r>
          </a:p>
          <a:p>
            <a:endParaRPr lang="nl-NL" dirty="0"/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3E4CFCE-90CE-4B62-8176-18762966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764" r="11158" b="10764"/>
          <a:stretch/>
        </p:blipFill>
        <p:spPr>
          <a:xfrm>
            <a:off x="7056039" y="1058278"/>
            <a:ext cx="5135961" cy="47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1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Log-fase =&gt; Logaritmische fase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556E5-53C9-4D4B-BDE8-A4AE3EAC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6" y="1605516"/>
            <a:ext cx="10685720" cy="5252483"/>
          </a:xfrm>
        </p:spPr>
        <p:txBody>
          <a:bodyPr>
            <a:normAutofit/>
          </a:bodyPr>
          <a:lstStyle/>
          <a:p>
            <a:r>
              <a:rPr lang="nl-NL" dirty="0"/>
              <a:t>Het aantal cellen verdubbeld steeds, </a:t>
            </a:r>
            <a:r>
              <a:rPr lang="nl-NL" b="1" dirty="0"/>
              <a:t>exponentiële groei</a:t>
            </a:r>
          </a:p>
          <a:p>
            <a:pPr marL="0" indent="0">
              <a:buNone/>
            </a:pPr>
            <a:r>
              <a:rPr lang="nl-NL" dirty="0"/>
              <a:t>1 cel </a:t>
            </a:r>
            <a:r>
              <a:rPr lang="nl-NL" dirty="0">
                <a:sym typeface="Wingdings" panose="05000000000000000000" pitchFamily="2" charset="2"/>
              </a:rPr>
              <a:t> 2 cellen  4 cellen  8 cellen  16 cellen  32 cellen  64 cellen  …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ea typeface="+mn-lt"/>
                <a:cs typeface="+mn-lt"/>
              </a:rPr>
              <a:t>De duur van de </a:t>
            </a:r>
            <a:r>
              <a:rPr lang="nl-NL" dirty="0" err="1">
                <a:ea typeface="+mn-lt"/>
                <a:cs typeface="+mn-lt"/>
              </a:rPr>
              <a:t>logfase</a:t>
            </a:r>
            <a:r>
              <a:rPr lang="nl-NL" dirty="0">
                <a:ea typeface="+mn-lt"/>
                <a:cs typeface="+mn-lt"/>
              </a:rPr>
              <a:t> is afhankelijk van:</a:t>
            </a:r>
            <a:endParaRPr lang="nl-NL" dirty="0"/>
          </a:p>
          <a:p>
            <a:pPr lvl="1"/>
            <a:r>
              <a:rPr lang="nl-NL" dirty="0"/>
              <a:t>Aard van m.o. (ieder m.o. heeft eigen minimale generatietijd)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groei-omstandigheden</a:t>
            </a:r>
            <a:endParaRPr lang="nl-NL" dirty="0"/>
          </a:p>
          <a:p>
            <a:pPr lvl="1"/>
            <a:r>
              <a:rPr lang="nl-NL" dirty="0"/>
              <a:t>De temperatuur</a:t>
            </a:r>
          </a:p>
          <a:p>
            <a:endParaRPr lang="nl-NL" dirty="0"/>
          </a:p>
        </p:txBody>
      </p:sp>
      <p:pic>
        <p:nvPicPr>
          <p:cNvPr id="6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9884541-9038-4FDE-A950-73AAB81F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13" y="2668770"/>
            <a:ext cx="6645117" cy="3957089"/>
          </a:xfrm>
          <a:prstGeom prst="rect">
            <a:avLst/>
          </a:prstGeom>
        </p:spPr>
      </p:pic>
      <p:pic>
        <p:nvPicPr>
          <p:cNvPr id="7" name="Picture 4" descr="De zin en onzin van de coronacijfers | VRT NWS: nieuws">
            <a:extLst>
              <a:ext uri="{FF2B5EF4-FFF2-40B4-BE49-F238E27FC236}">
                <a16:creationId xmlns:a16="http://schemas.microsoft.com/office/drawing/2014/main" id="{5D53A07D-5920-4FCC-8A5C-9B1D2FD6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8" y="2601435"/>
            <a:ext cx="7665570" cy="40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13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Aantal meten op het lab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556E5-53C9-4D4B-BDE8-A4AE3EAC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6" y="1605516"/>
            <a:ext cx="10685720" cy="5252483"/>
          </a:xfrm>
        </p:spPr>
        <p:txBody>
          <a:bodyPr>
            <a:normAutofit/>
          </a:bodyPr>
          <a:lstStyle/>
          <a:p>
            <a:r>
              <a:rPr lang="nl-NL" dirty="0"/>
              <a:t>Totaaltelling</a:t>
            </a:r>
          </a:p>
          <a:p>
            <a:pPr lvl="1"/>
            <a:r>
              <a:rPr lang="nl-NL" dirty="0"/>
              <a:t>Microscopische telling  </a:t>
            </a:r>
          </a:p>
          <a:p>
            <a:pPr lvl="1"/>
            <a:endParaRPr lang="nl-NL" dirty="0"/>
          </a:p>
          <a:p>
            <a:r>
              <a:rPr lang="nl-NL" dirty="0" err="1"/>
              <a:t>Levendtelling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Kiemgetalbepaling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D32280-61F5-40B6-9248-1F9907E5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42" y="1584174"/>
            <a:ext cx="4267200" cy="24949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98BAB2F-0197-479F-AB60-B5618410B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72" y="4044229"/>
            <a:ext cx="4133333" cy="2171429"/>
          </a:xfrm>
          <a:prstGeom prst="rect">
            <a:avLst/>
          </a:prstGeom>
        </p:spPr>
      </p:pic>
      <p:pic>
        <p:nvPicPr>
          <p:cNvPr id="6146" name="Picture 2" descr="Kiemgetal aantal levende bacterien">
            <a:extLst>
              <a:ext uri="{FF2B5EF4-FFF2-40B4-BE49-F238E27FC236}">
                <a16:creationId xmlns:a16="http://schemas.microsoft.com/office/drawing/2014/main" id="{F4E11B03-78DB-4F77-9B76-6415DACF8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9"/>
          <a:stretch/>
        </p:blipFill>
        <p:spPr bwMode="auto">
          <a:xfrm>
            <a:off x="5991129" y="1605516"/>
            <a:ext cx="4970722" cy="50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iemgetal - Wikipedia">
            <a:extLst>
              <a:ext uri="{FF2B5EF4-FFF2-40B4-BE49-F238E27FC236}">
                <a16:creationId xmlns:a16="http://schemas.microsoft.com/office/drawing/2014/main" id="{96C8C6C8-3E22-49DD-8740-DF66A067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06" y="3788792"/>
            <a:ext cx="2995650" cy="27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88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stationaire fase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556E5-53C9-4D4B-BDE8-A4AE3EAC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6" y="1605516"/>
            <a:ext cx="5380074" cy="5252483"/>
          </a:xfrm>
        </p:spPr>
        <p:txBody>
          <a:bodyPr>
            <a:normAutofit/>
          </a:bodyPr>
          <a:lstStyle/>
          <a:p>
            <a:r>
              <a:rPr lang="nl-NL" dirty="0"/>
              <a:t>Aantal nieuwe cellen is gelijk aan aantal afstervende cellen</a:t>
            </a:r>
          </a:p>
          <a:p>
            <a:r>
              <a:rPr lang="nl-NL" dirty="0"/>
              <a:t>Afsterving door:</a:t>
            </a:r>
          </a:p>
          <a:p>
            <a:pPr lvl="1"/>
            <a:r>
              <a:rPr lang="nl-NL" dirty="0"/>
              <a:t>Gebrek aan groeifactoren (bv ATP, zuurstof)</a:t>
            </a:r>
          </a:p>
          <a:p>
            <a:pPr lvl="1"/>
            <a:r>
              <a:rPr lang="nl-NL" dirty="0"/>
              <a:t>Vorming van toxische stoffen</a:t>
            </a:r>
          </a:p>
          <a:p>
            <a:pPr lvl="1"/>
            <a:r>
              <a:rPr lang="nl-NL" dirty="0"/>
              <a:t>Gebrek aan levensruimte (bij 10^9 – 10^12 m.o./ml)</a:t>
            </a:r>
          </a:p>
          <a:p>
            <a:pPr lvl="2"/>
            <a:r>
              <a:rPr lang="nl-NL" dirty="0"/>
              <a:t>Bij 10^12 cellen van 1 µm diameter per ml is alle ruimte gevuld</a:t>
            </a:r>
          </a:p>
          <a:p>
            <a:r>
              <a:rPr lang="nl-NL" dirty="0"/>
              <a:t>De stationaire fase kan enkele uren duren, maar ook enkele dagen</a:t>
            </a:r>
          </a:p>
          <a:p>
            <a:endParaRPr lang="nl-NL" dirty="0"/>
          </a:p>
        </p:txBody>
      </p:sp>
      <p:pic>
        <p:nvPicPr>
          <p:cNvPr id="5" name="Picture 2" descr="Bacteriologie: Stofwisseling, groei en genetica Flashcards | Quizlet">
            <a:extLst>
              <a:ext uri="{FF2B5EF4-FFF2-40B4-BE49-F238E27FC236}">
                <a16:creationId xmlns:a16="http://schemas.microsoft.com/office/drawing/2014/main" id="{C6A8A377-E240-46CE-8E62-C636E6B5B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15981" r="13091" b="17563"/>
          <a:stretch/>
        </p:blipFill>
        <p:spPr bwMode="auto">
          <a:xfrm>
            <a:off x="6096000" y="1818648"/>
            <a:ext cx="5936408" cy="40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11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afstervingsfase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556E5-53C9-4D4B-BDE8-A4AE3EAC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6" y="1605516"/>
            <a:ext cx="5380074" cy="5252483"/>
          </a:xfrm>
        </p:spPr>
        <p:txBody>
          <a:bodyPr>
            <a:normAutofit/>
          </a:bodyPr>
          <a:lstStyle/>
          <a:p>
            <a:r>
              <a:rPr lang="nl-NL" dirty="0"/>
              <a:t>Aantal afstervende cellen is groter dan aantal nieuwe cellen</a:t>
            </a:r>
          </a:p>
          <a:p>
            <a:r>
              <a:rPr lang="nl-NL" dirty="0"/>
              <a:t>Exponentieel; per tijdseenheid steeds meer cellen dood</a:t>
            </a:r>
          </a:p>
          <a:p>
            <a:r>
              <a:rPr lang="nl-NL" dirty="0"/>
              <a:t>Overenten uit einde van afstervingsfase zorgt voor lange </a:t>
            </a:r>
            <a:r>
              <a:rPr lang="nl-NL" dirty="0" err="1"/>
              <a:t>lagfase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Bacteriologie: Stofwisseling, groei en genetica Flashcards | Quizlet">
            <a:extLst>
              <a:ext uri="{FF2B5EF4-FFF2-40B4-BE49-F238E27FC236}">
                <a16:creationId xmlns:a16="http://schemas.microsoft.com/office/drawing/2014/main" id="{C6A8A377-E240-46CE-8E62-C636E6B5B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15981" r="13091" b="17563"/>
          <a:stretch/>
        </p:blipFill>
        <p:spPr bwMode="auto">
          <a:xfrm>
            <a:off x="6096000" y="1818648"/>
            <a:ext cx="5936408" cy="40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10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8176A-9A91-4196-9EF9-2444A634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9906000" cy="1339702"/>
          </a:xfrm>
        </p:spPr>
        <p:txBody>
          <a:bodyPr/>
          <a:lstStyle/>
          <a:p>
            <a:r>
              <a:rPr lang="nl-NL" dirty="0"/>
              <a:t>Lesopdracht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28728-B7DD-43B6-8E2D-D92978F1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39703"/>
            <a:ext cx="9906000" cy="514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Wat: 		</a:t>
            </a:r>
            <a:r>
              <a:rPr lang="nl-NL" dirty="0"/>
              <a:t>Je gaat werken aan je presentatie over je bacterie. Zoek over je 			bacterie op welke temperatuur de optimum is. 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Hoe: 		</a:t>
            </a:r>
            <a:r>
              <a:rPr lang="nl-NL" dirty="0"/>
              <a:t>Tweetal of alleen, presentatiegroepje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Tijd: 		</a:t>
            </a:r>
            <a:r>
              <a:rPr lang="nl-NL" dirty="0"/>
              <a:t>15 minuten 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Hulp?:  		</a:t>
            </a:r>
            <a:r>
              <a:rPr lang="nl-NL" dirty="0"/>
              <a:t>Aantekeningen van de les, internet</a:t>
            </a:r>
          </a:p>
        </p:txBody>
      </p:sp>
    </p:spTree>
    <p:extLst>
      <p:ext uri="{BB962C8B-B14F-4D97-AF65-F5344CB8AC3E}">
        <p14:creationId xmlns:p14="http://schemas.microsoft.com/office/powerpoint/2010/main" val="115983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2211D-D093-4069-A0ED-D6665649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55DEC02-4547-49C6-BA42-6C8B26FCB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66587"/>
              </p:ext>
            </p:extLst>
          </p:nvPr>
        </p:nvGraphicFramePr>
        <p:xfrm>
          <a:off x="0" y="0"/>
          <a:ext cx="12192000" cy="724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974">
                  <a:extLst>
                    <a:ext uri="{9D8B030D-6E8A-4147-A177-3AD203B41FA5}">
                      <a16:colId xmlns:a16="http://schemas.microsoft.com/office/drawing/2014/main" val="2426032127"/>
                    </a:ext>
                  </a:extLst>
                </a:gridCol>
                <a:gridCol w="1932466">
                  <a:extLst>
                    <a:ext uri="{9D8B030D-6E8A-4147-A177-3AD203B41FA5}">
                      <a16:colId xmlns:a16="http://schemas.microsoft.com/office/drawing/2014/main" val="3878283742"/>
                    </a:ext>
                  </a:extLst>
                </a:gridCol>
                <a:gridCol w="4391701">
                  <a:extLst>
                    <a:ext uri="{9D8B030D-6E8A-4147-A177-3AD203B41FA5}">
                      <a16:colId xmlns:a16="http://schemas.microsoft.com/office/drawing/2014/main" val="1747208183"/>
                    </a:ext>
                  </a:extLst>
                </a:gridCol>
                <a:gridCol w="2079199">
                  <a:extLst>
                    <a:ext uri="{9D8B030D-6E8A-4147-A177-3AD203B41FA5}">
                      <a16:colId xmlns:a16="http://schemas.microsoft.com/office/drawing/2014/main" val="3789626887"/>
                    </a:ext>
                  </a:extLst>
                </a:gridCol>
                <a:gridCol w="2215660">
                  <a:extLst>
                    <a:ext uri="{9D8B030D-6E8A-4147-A177-3AD203B41FA5}">
                      <a16:colId xmlns:a16="http://schemas.microsoft.com/office/drawing/2014/main" val="1220081353"/>
                    </a:ext>
                  </a:extLst>
                </a:gridCol>
              </a:tblGrid>
              <a:tr h="274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err="1">
                          <a:effectLst/>
                        </a:rPr>
                        <a:t>Weeknr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Lesweek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Lesinhoud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Bijhorende leerdoelen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Lesmateriaal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2693274773"/>
                  </a:ext>
                </a:extLst>
              </a:tr>
              <a:tr h="7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6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Indeling van micro-organismen en het nut en schadelijkheid van micro-organismen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 + 2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Biologie voor analisten, hs.12, bl.236-237 + bl.243-244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697779119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7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2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Vermenigvuldiging, bouw en rangschikking van bacteriën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3 + 6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Biologie voor analisten, hs.12, bl.238-242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509563888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Voorjaarsvakantie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1504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3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Benodigde voedingsstoffen, reincultuur en bacteriekolonie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4 + 5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Biologie voor analisten, hs.13, bl.254-258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113331629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Factoren van invloed op groei, Groeicurve van bacteriën in een batchcultuur en groei meten op het lab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 7 + 8 + 9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Biologie voor analisten, hs.13 bl.258-264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977126498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11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De bouw van virussen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Biologie voor analisten, hs.12, bl.249-250 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540876750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12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Presentaties bacteriën  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2913888297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13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7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Uitloop, vragen, oefentoets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858752232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Toets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270499279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Toetsbespreking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141810277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Oogstweek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Herkansing toets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48194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29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412F2-4FFE-4FCF-A014-15C81B34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785E1-E31B-4A85-98E0-B4BC87BA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22 maart Presentaties bacteriën</a:t>
            </a:r>
          </a:p>
          <a:p>
            <a:pPr lvl="1"/>
            <a:r>
              <a:rPr lang="nl-NL" dirty="0"/>
              <a:t>Martijn &amp; Martijn 	Salmonella </a:t>
            </a:r>
            <a:r>
              <a:rPr lang="nl-NL" dirty="0" err="1"/>
              <a:t>typhi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Vivian &amp; Andries 	Staphylococcus aureus </a:t>
            </a:r>
          </a:p>
          <a:p>
            <a:pPr lvl="1"/>
            <a:r>
              <a:rPr lang="nl-NL" dirty="0"/>
              <a:t>Silvia 		Listeria monocytogenes </a:t>
            </a:r>
          </a:p>
          <a:p>
            <a:pPr lvl="1"/>
            <a:r>
              <a:rPr lang="nl-NL" dirty="0"/>
              <a:t>Sander 		Pseudomonas aeruginosa </a:t>
            </a:r>
          </a:p>
          <a:p>
            <a:pPr lvl="1"/>
            <a:r>
              <a:rPr lang="nl-NL" dirty="0"/>
              <a:t>Wout 		Bacillus </a:t>
            </a:r>
            <a:r>
              <a:rPr lang="nl-NL" dirty="0" err="1"/>
              <a:t>cereus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Thys 		Escherichia coli </a:t>
            </a:r>
          </a:p>
          <a:p>
            <a:pPr lvl="1"/>
            <a:r>
              <a:rPr lang="nl-NL" dirty="0"/>
              <a:t>Robin &amp; Sven 	</a:t>
            </a:r>
            <a:r>
              <a:rPr lang="nl-NL" dirty="0" err="1"/>
              <a:t>Serratia</a:t>
            </a:r>
            <a:r>
              <a:rPr lang="nl-NL" dirty="0"/>
              <a:t> </a:t>
            </a:r>
            <a:r>
              <a:rPr lang="nl-NL" dirty="0" err="1"/>
              <a:t>marcescens</a:t>
            </a:r>
            <a:r>
              <a:rPr lang="nl-NL" dirty="0"/>
              <a:t> </a:t>
            </a:r>
          </a:p>
          <a:p>
            <a:pPr lvl="1"/>
            <a:endParaRPr lang="nl-NL" dirty="0">
              <a:highlight>
                <a:srgbClr val="00FF00"/>
              </a:highlight>
            </a:endParaRPr>
          </a:p>
          <a:p>
            <a:r>
              <a:rPr lang="nl-NL" dirty="0">
                <a:highlight>
                  <a:srgbClr val="00FF00"/>
                </a:highlight>
              </a:rPr>
              <a:t>5 april Toets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63686F-6664-4379-9ED5-0B1F3E35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6D8041-26D5-4FBE-A663-DEF51D87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Serratia marcescens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3C6F27-224D-4C96-9827-2B853AB3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21613"/>
            <a:ext cx="7895794" cy="3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F7B06-A5FE-4BE1-B283-9D462A1A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E4484-C33D-4B85-96D8-D172EBE9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ging de les? </a:t>
            </a:r>
          </a:p>
          <a:p>
            <a:endParaRPr lang="nl-NL" dirty="0"/>
          </a:p>
          <a:p>
            <a:r>
              <a:rPr lang="nl-NL" dirty="0"/>
              <a:t>Morgen tijdens de praktijk….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Denk om je voorbereiding!!</a:t>
            </a:r>
          </a:p>
          <a:p>
            <a:endParaRPr lang="nl-NL" dirty="0"/>
          </a:p>
          <a:p>
            <a:r>
              <a:rPr lang="nl-NL" b="1" dirty="0"/>
              <a:t>Volgende week: 	</a:t>
            </a:r>
            <a:r>
              <a:rPr lang="nl-NL" dirty="0"/>
              <a:t>Laatste lesstof over virussen </a:t>
            </a:r>
          </a:p>
          <a:p>
            <a:r>
              <a:rPr lang="nl-NL" b="1" dirty="0"/>
              <a:t>Week 12: 		</a:t>
            </a:r>
            <a:r>
              <a:rPr lang="nl-NL" sz="2400" dirty="0">
                <a:effectLst/>
              </a:rPr>
              <a:t>Presentaties bacteriën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00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ECB6-3D03-411A-AD6B-AE4FF28A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9B75-D459-4FF9-9FE2-C10542F3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7500"/>
            <a:ext cx="9906000" cy="510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indeling van de verschillende micro-organismen benoemen en uitleggen wat de belangrijkste kenmerken zijn.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Toelichten wat het nut en de schadelijkheid van micro-organismen in het dagelijks leven zijn en van beide een voorbeeld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bouw en rangschikking van bacteriën benoemen.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verschillende voedingsstoffen noemen die bacteriën nodig hebben om te groeien.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Uitleggen wat een reincultuur en bacteriekolonie zijn, en dit in verband brengen met hoe bacteriën op het laboratorium worden gekweekt.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Benoemen hoe bacteriën zich vermenigvuldigen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welke factoren invloed hebben op de groei van bacteriën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fasen van een groeicurve benoemen en hierbij een korte toelichting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hoe de groei van micro-organismen op het lab wordt gemeten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van een virus benoemen en uitleggen wat een virus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58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ECB6-3D03-411A-AD6B-AE4FF28A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9B75-D459-4FF9-9FE2-C10542F3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7500"/>
            <a:ext cx="9906000" cy="510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indeling van de verschillende micro-organismen benoemen en uitleggen wat de belangrijkste kenmerken zijn.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Toelichten wat het nut en de schadelijkheid van micro-organismen in het dagelijks leven zijn en van beide een voorbeeld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en rangschikking van bacteriën benoemen.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voedingsstoffen noemen die bacteriën nodig hebben om te groeien.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wat een reincultuur en bacteriekolonie zijn, en dit in verband brengen met hoe bacteriën op het laboratorium worden gekweekt.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Benoemen hoe bacteriën zich vermenigvuldigen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Uitleggen welke factoren invloed hebben op de groei van bacteriën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De verschillende fasen van een groeicurve benoemen en hierbij een korte toelichting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Uitleggen hoe de groei van micro-organismen op het lab wordt gemeten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van een virus benoemen en uitleggen wat een virus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00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DA7B-B42F-446D-8195-E9DC5FDD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onderwerpen: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A0B15-0BE6-458F-BD14-51443ED0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333333"/>
                </a:solidFill>
              </a:rPr>
              <a:t>Factoren die van invloed zijn op groei </a:t>
            </a:r>
          </a:p>
          <a:p>
            <a:r>
              <a:rPr lang="nl-NL" sz="2800" dirty="0">
                <a:solidFill>
                  <a:srgbClr val="333333"/>
                </a:solidFill>
              </a:rPr>
              <a:t>Fasen van groei in een groeicurve</a:t>
            </a:r>
          </a:p>
          <a:p>
            <a:r>
              <a:rPr lang="nl-NL" sz="2800" dirty="0">
                <a:solidFill>
                  <a:srgbClr val="333333"/>
                </a:solidFill>
              </a:rPr>
              <a:t>Groei meten op het laboratorium </a:t>
            </a:r>
          </a:p>
          <a:p>
            <a:pPr marL="0" indent="0">
              <a:buNone/>
            </a:pPr>
            <a:endParaRPr lang="nl-NL" sz="2800" dirty="0">
              <a:solidFill>
                <a:srgbClr val="33333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398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Factoren van invloed op 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</a:t>
            </a:r>
            <a:r>
              <a:rPr lang="nl-NL" dirty="0">
                <a:ea typeface="+mn-lt"/>
                <a:cs typeface="+mn-lt"/>
              </a:rPr>
              <a:t>emperatuur</a:t>
            </a:r>
          </a:p>
          <a:p>
            <a:r>
              <a:rPr lang="nl-NL" dirty="0">
                <a:ea typeface="+mn-lt"/>
                <a:cs typeface="+mn-lt"/>
              </a:rPr>
              <a:t>Zuurgraad </a:t>
            </a:r>
          </a:p>
          <a:p>
            <a:r>
              <a:rPr lang="nl-NL" dirty="0">
                <a:ea typeface="+mn-lt"/>
                <a:cs typeface="+mn-lt"/>
              </a:rPr>
              <a:t>Zuurstofspanning </a:t>
            </a:r>
          </a:p>
          <a:p>
            <a:r>
              <a:rPr lang="nl-NL" dirty="0">
                <a:ea typeface="+mn-lt"/>
                <a:cs typeface="+mn-lt"/>
              </a:rPr>
              <a:t>Osmotische waarde</a:t>
            </a:r>
          </a:p>
          <a:p>
            <a:endParaRPr lang="nl-NL" dirty="0"/>
          </a:p>
        </p:txBody>
      </p:sp>
      <p:pic>
        <p:nvPicPr>
          <p:cNvPr id="4" name="Picture 2" descr="Bijzonder resistente micro-organismen">
            <a:extLst>
              <a:ext uri="{FF2B5EF4-FFF2-40B4-BE49-F238E27FC236}">
                <a16:creationId xmlns:a16="http://schemas.microsoft.com/office/drawing/2014/main" id="{A75DA7AD-E471-4F4D-BED7-253180A7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33" y="2009554"/>
            <a:ext cx="4971267" cy="3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5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Factoren van invloed op 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5236535" cy="484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T</a:t>
            </a:r>
            <a:r>
              <a:rPr lang="nl-NL" b="1" dirty="0">
                <a:ea typeface="+mn-lt"/>
                <a:cs typeface="+mn-lt"/>
              </a:rPr>
              <a:t>emperatuur</a:t>
            </a:r>
          </a:p>
          <a:p>
            <a:r>
              <a:rPr lang="nl-NL" sz="2400" dirty="0" err="1"/>
              <a:t>Psychofielen</a:t>
            </a:r>
            <a:r>
              <a:rPr lang="nl-NL" sz="2400" dirty="0"/>
              <a:t> (-20-15°C)</a:t>
            </a:r>
          </a:p>
          <a:p>
            <a:r>
              <a:rPr lang="nl-NL" sz="2400" dirty="0" err="1"/>
              <a:t>Mesofielen</a:t>
            </a:r>
            <a:r>
              <a:rPr lang="nl-NL" sz="2400" dirty="0"/>
              <a:t> (15-45°C)</a:t>
            </a:r>
          </a:p>
          <a:p>
            <a:r>
              <a:rPr lang="nl-NL" sz="2400" dirty="0" err="1"/>
              <a:t>Thermofielen</a:t>
            </a:r>
            <a:r>
              <a:rPr lang="nl-NL" sz="2400" dirty="0"/>
              <a:t> (&gt; 45°C) </a:t>
            </a:r>
          </a:p>
          <a:p>
            <a:r>
              <a:rPr lang="nl-NL" sz="2400" dirty="0"/>
              <a:t>Extreem </a:t>
            </a:r>
            <a:r>
              <a:rPr lang="nl-NL" sz="2400" dirty="0" err="1"/>
              <a:t>thermofielen</a:t>
            </a:r>
            <a:r>
              <a:rPr lang="nl-NL" sz="2400" dirty="0"/>
              <a:t> groeien bij hogere temp tot 121 °C)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i="1" dirty="0"/>
              <a:t>Yellowstone extreme </a:t>
            </a:r>
            <a:r>
              <a:rPr lang="nl-NL" sz="2400" i="1" dirty="0" err="1"/>
              <a:t>thermofielen</a:t>
            </a:r>
            <a:r>
              <a:rPr lang="nl-NL" sz="2400" i="1" dirty="0"/>
              <a:t>: </a:t>
            </a:r>
            <a:endParaRPr lang="nl-NL" i="1" dirty="0">
              <a:hlinkClick r:id="rId2"/>
            </a:endParaRP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https://www.nps.gov/media/video/view.htm?id=C7DE1F76-EF40-76C7-7AB58096C4472384</a:t>
            </a:r>
            <a:r>
              <a:rPr lang="nl-NL" sz="1800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3BA64E-9101-4A1F-B737-76A4E91FC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5" y="1915557"/>
            <a:ext cx="5518298" cy="3931095"/>
          </a:xfrm>
          <a:prstGeom prst="rect">
            <a:avLst/>
          </a:prstGeom>
        </p:spPr>
      </p:pic>
      <p:pic>
        <p:nvPicPr>
          <p:cNvPr id="2050" name="Picture 2" descr="Yellowstone National Park in Wyoming bezoeken? Nu tickets boeken! | Ge">
            <a:extLst>
              <a:ext uri="{FF2B5EF4-FFF2-40B4-BE49-F238E27FC236}">
                <a16:creationId xmlns:a16="http://schemas.microsoft.com/office/drawing/2014/main" id="{D72A998E-8C65-4616-97C6-55CE8C83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1" y="2009554"/>
            <a:ext cx="5762194" cy="3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Factoren van invloed op 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5236535" cy="484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Zuurgraad </a:t>
            </a:r>
            <a:endParaRPr lang="nl-NL" b="1" dirty="0">
              <a:ea typeface="+mn-lt"/>
              <a:cs typeface="+mn-lt"/>
            </a:endParaRPr>
          </a:p>
          <a:p>
            <a:r>
              <a:rPr lang="nl-NL" sz="2400" dirty="0"/>
              <a:t>pH = zuurtegraad</a:t>
            </a:r>
          </a:p>
          <a:p>
            <a:pPr lvl="1"/>
            <a:r>
              <a:rPr lang="nl-NL" dirty="0"/>
              <a:t>pH van 7 is neutraal </a:t>
            </a:r>
          </a:p>
          <a:p>
            <a:pPr lvl="1"/>
            <a:r>
              <a:rPr lang="nl-NL" dirty="0"/>
              <a:t>pH &lt;7 is zuur </a:t>
            </a:r>
          </a:p>
          <a:p>
            <a:pPr lvl="1"/>
            <a:r>
              <a:rPr lang="nl-NL" dirty="0"/>
              <a:t>pH &gt;7 is basisch  </a:t>
            </a:r>
            <a:endParaRPr lang="nl-NL" sz="1400" dirty="0"/>
          </a:p>
        </p:txBody>
      </p:sp>
      <p:pic>
        <p:nvPicPr>
          <p:cNvPr id="3074" name="Picture 2" descr="Wat is pH? - Aquascapen.nl">
            <a:extLst>
              <a:ext uri="{FF2B5EF4-FFF2-40B4-BE49-F238E27FC236}">
                <a16:creationId xmlns:a16="http://schemas.microsoft.com/office/drawing/2014/main" id="{BBA06DBC-423B-4192-BC19-F8AE4D8BA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8756"/>
          <a:stretch/>
        </p:blipFill>
        <p:spPr bwMode="auto">
          <a:xfrm>
            <a:off x="4848447" y="1986220"/>
            <a:ext cx="6810153" cy="42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533401"/>
            <a:ext cx="10536865" cy="1382156"/>
          </a:xfrm>
        </p:spPr>
        <p:txBody>
          <a:bodyPr/>
          <a:lstStyle/>
          <a:p>
            <a:r>
              <a:rPr lang="nl-NL" dirty="0"/>
              <a:t>Factoren van invloed op 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5236535" cy="484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Zuurgraad </a:t>
            </a:r>
            <a:endParaRPr lang="nl-NL" b="1" dirty="0">
              <a:ea typeface="+mn-lt"/>
              <a:cs typeface="+mn-lt"/>
            </a:endParaRPr>
          </a:p>
          <a:p>
            <a:r>
              <a:rPr lang="nl-NL" sz="2400" dirty="0"/>
              <a:t>De meeste organismen hebben een optimum pH van 7 (neutraal) </a:t>
            </a:r>
          </a:p>
          <a:p>
            <a:r>
              <a:rPr lang="nl-NL" dirty="0"/>
              <a:t>Sommige bacteriën kunnen in zure omstandigheden groeien, deze bacteriën noemen we </a:t>
            </a:r>
            <a:r>
              <a:rPr lang="nl-NL" b="1" dirty="0" err="1"/>
              <a:t>acidofielen</a:t>
            </a:r>
            <a:endParaRPr lang="nl-NL" b="1" dirty="0"/>
          </a:p>
          <a:p>
            <a:endParaRPr lang="nl-NL" sz="2400" b="1" dirty="0"/>
          </a:p>
          <a:p>
            <a:pPr marL="0" indent="0">
              <a:buNone/>
            </a:pPr>
            <a:r>
              <a:rPr lang="nl-NL" i="1" dirty="0"/>
              <a:t>Waar leven bacteriën in zure omstandigheden? </a:t>
            </a:r>
            <a:endParaRPr lang="nl-NL" sz="1400" i="1" dirty="0"/>
          </a:p>
        </p:txBody>
      </p:sp>
      <p:pic>
        <p:nvPicPr>
          <p:cNvPr id="4098" name="Picture 2" descr="Zuurgraad, buffersystemen en speeksel | SpringerLink">
            <a:extLst>
              <a:ext uri="{FF2B5EF4-FFF2-40B4-BE49-F238E27FC236}">
                <a16:creationId xmlns:a16="http://schemas.microsoft.com/office/drawing/2014/main" id="{4F8ABC08-BD73-49B7-98F3-D32DDD43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5" y="1754369"/>
            <a:ext cx="4762279" cy="477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1134</Words>
  <Application>Microsoft Office PowerPoint</Application>
  <PresentationFormat>Breedbeeld</PresentationFormat>
  <Paragraphs>201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Univers Condensed Light</vt:lpstr>
      <vt:lpstr>Walbaum Display Light</vt:lpstr>
      <vt:lpstr>AngleLinesVTI</vt:lpstr>
      <vt:lpstr>Microbiologie</vt:lpstr>
      <vt:lpstr>PowerPoint-presentatie</vt:lpstr>
      <vt:lpstr>Leerdoelen</vt:lpstr>
      <vt:lpstr>Leerdoelen</vt:lpstr>
      <vt:lpstr>Les onderwerpen:</vt:lpstr>
      <vt:lpstr>Factoren van invloed op groei</vt:lpstr>
      <vt:lpstr>Factoren van invloed op groei</vt:lpstr>
      <vt:lpstr>Factoren van invloed op groei</vt:lpstr>
      <vt:lpstr>Factoren van invloed op groei</vt:lpstr>
      <vt:lpstr>Factoren van invloed op groei</vt:lpstr>
      <vt:lpstr>Factoren van invloed op groei</vt:lpstr>
      <vt:lpstr>Groeifasen van bacteriën </vt:lpstr>
      <vt:lpstr>Groeifasen van bacteriën </vt:lpstr>
      <vt:lpstr>Lag-fase</vt:lpstr>
      <vt:lpstr>Log-fase =&gt; Logaritmische fase</vt:lpstr>
      <vt:lpstr>Aantal meten op het lab</vt:lpstr>
      <vt:lpstr>stationaire fase </vt:lpstr>
      <vt:lpstr>afstervingsfase </vt:lpstr>
      <vt:lpstr>Lesopdracht</vt:lpstr>
      <vt:lpstr>Data 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</dc:title>
  <dc:creator>rianne zijlstra</dc:creator>
  <cp:lastModifiedBy>rianne zijlstra</cp:lastModifiedBy>
  <cp:revision>12</cp:revision>
  <dcterms:created xsi:type="dcterms:W3CDTF">2022-02-10T14:55:09Z</dcterms:created>
  <dcterms:modified xsi:type="dcterms:W3CDTF">2022-03-08T11:31:39Z</dcterms:modified>
</cp:coreProperties>
</file>